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325" r:id="rId2"/>
    <p:sldId id="326" r:id="rId3"/>
    <p:sldId id="329" r:id="rId4"/>
  </p:sldIdLst>
  <p:sldSz cx="9144000" cy="6858000" type="screen4x3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5oC1zI8/Ef72W6Q6qRkdw==" hashData="RwgelTDHq2ybfHyjLxPz0g1ClBQdTs6FNYWllLX294ICI1nEplUFLHOTsyJW7L4MKjIe5VGHTifnn2EvJNqTpQ=="/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0000"/>
    <a:srgbClr val="FF3399"/>
    <a:srgbClr val="CC3300"/>
    <a:srgbClr val="009900"/>
    <a:srgbClr val="00FF00"/>
    <a:srgbClr val="FFE5E5"/>
    <a:srgbClr val="FFCC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691" autoAdjust="0"/>
    <p:restoredTop sz="95179" autoAdjust="0"/>
  </p:normalViewPr>
  <p:slideViewPr>
    <p:cSldViewPr>
      <p:cViewPr varScale="1">
        <p:scale>
          <a:sx n="70" d="100"/>
          <a:sy n="70" d="100"/>
        </p:scale>
        <p:origin x="1260" y="66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-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2892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C6E98-8FBC-49B7-B847-7A24D1056F8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E1475-516A-4A0C-8605-D9F70011F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22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CF10-2452-492F-BD90-80252FB2E8A4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3396C-71A9-4879-B759-0F6755066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Agile,</a:t>
            </a:r>
            <a:r>
              <a:rPr lang="en-US" baseline="0" dirty="0" smtClean="0"/>
              <a:t> Waterfall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396C-71A9-4879-B759-0F6755066F9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Agile,</a:t>
            </a:r>
            <a:r>
              <a:rPr lang="en-US" baseline="0" dirty="0" smtClean="0"/>
              <a:t> Waterfall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396C-71A9-4879-B759-0F6755066F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25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Agile,</a:t>
            </a:r>
            <a:r>
              <a:rPr lang="en-US" baseline="0" dirty="0" smtClean="0"/>
              <a:t> Waterfall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396C-71A9-4879-B759-0F6755066F9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11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DAE0F-1C87-4013-A180-DF114156F2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66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246A-331C-4B91-8AFE-798E21804B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41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824E-305B-4EEB-95BF-60E4EC4034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77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BA3D-BDFC-4E3D-BF95-818BF56DEE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4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D4ED-1755-40DF-9D96-CDEF0D999A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4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4008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4B2-BD72-44AD-A414-805C948F99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8420" y="6541358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4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6D03-5147-4E9C-99A1-E24FEE46EE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7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E187-E30F-4A52-8668-D2C81FE1AE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1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0475-C7C9-42BC-921A-EA5D50A0DD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18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099-5CFD-460D-B9A8-5F7B0A0B0F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5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8369-F58C-4718-9BE9-6D2959C105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3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DFE74-EEF3-4622-B94E-BBE9E5A473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11/17/2016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7742" y="65219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2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45696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CMA – Seasonal Indices … 1/3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775500"/>
            <a:ext cx="8686800" cy="6082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/>
              <a:t>Example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manager of a </a:t>
            </a:r>
            <a:r>
              <a:rPr lang="en-US" sz="2400" dirty="0" smtClean="0"/>
              <a:t>restaurant wants to know the “Daily” or “Seasonal” Index of customers for dinner so that he could arrange food supplies and HR optimally, </a:t>
            </a:r>
            <a:r>
              <a:rPr lang="en-US" sz="2400" dirty="0" err="1" smtClean="0"/>
              <a:t>ie</a:t>
            </a:r>
            <a:r>
              <a:rPr lang="en-US" sz="2400" dirty="0" smtClean="0"/>
              <a:t> optimize resources. </a:t>
            </a:r>
          </a:p>
          <a:p>
            <a:pPr marL="0" indent="0">
              <a:buNone/>
            </a:pPr>
            <a:r>
              <a:rPr lang="en-US" sz="2400" u="sng" dirty="0" smtClean="0"/>
              <a:t>Solution</a:t>
            </a:r>
            <a:r>
              <a:rPr lang="en-US" sz="2400" dirty="0" smtClean="0"/>
              <a:t>: Record the weekly customer data for say 3 weeks.  Say, it comes to as follows:</a:t>
            </a:r>
          </a:p>
          <a:p>
            <a:pPr marL="0" indent="0">
              <a:buNone/>
            </a:pPr>
            <a:r>
              <a:rPr lang="en-US" sz="2400" b="1" u="sng" dirty="0"/>
              <a:t>Day</a:t>
            </a:r>
            <a:r>
              <a:rPr lang="en-US" sz="2400" b="1" dirty="0"/>
              <a:t> 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Customers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Day</a:t>
            </a:r>
            <a:r>
              <a:rPr lang="en-US" sz="2400" b="1" dirty="0" smtClean="0"/>
              <a:t> 	</a:t>
            </a:r>
            <a:r>
              <a:rPr lang="en-US" sz="2400" b="1" u="sng" dirty="0" smtClean="0"/>
              <a:t>Customers</a:t>
            </a:r>
            <a:r>
              <a:rPr lang="en-US" sz="2400" b="1" dirty="0" smtClean="0"/>
              <a:t> 	</a:t>
            </a:r>
            <a:r>
              <a:rPr lang="en-US" sz="2400" b="1" u="sng" dirty="0" smtClean="0"/>
              <a:t>Day</a:t>
            </a:r>
            <a:r>
              <a:rPr lang="en-US" sz="2400" b="1" dirty="0" smtClean="0"/>
              <a:t> </a:t>
            </a:r>
            <a:r>
              <a:rPr lang="en-US" sz="2400" b="1" dirty="0"/>
              <a:t>	</a:t>
            </a:r>
            <a:r>
              <a:rPr lang="en-US" sz="2400" b="1" u="sng" dirty="0" smtClean="0"/>
              <a:t>Customers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marL="0" indent="0">
              <a:buNone/>
            </a:pPr>
            <a:r>
              <a:rPr lang="fr-FR" sz="2400" dirty="0" smtClean="0"/>
              <a:t>Mon 	55 		Mon 	52		Mon	50</a:t>
            </a:r>
            <a:endParaRPr lang="en-US" altLang="en-US" sz="2400" dirty="0" smtClean="0"/>
          </a:p>
          <a:p>
            <a:pPr marL="0" indent="0">
              <a:buNone/>
            </a:pPr>
            <a:r>
              <a:rPr lang="en-US" sz="2400" dirty="0" smtClean="0"/>
              <a:t>Tues 	67 		Tues 	60		Tue	64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Wed </a:t>
            </a:r>
            <a:r>
              <a:rPr lang="en-US" sz="2400" dirty="0" smtClean="0"/>
              <a:t>	75 		Wed 	73 		Wed	76</a:t>
            </a:r>
          </a:p>
          <a:p>
            <a:pPr marL="0" indent="0">
              <a:buNone/>
            </a:pPr>
            <a:r>
              <a:rPr lang="en-US" sz="2400" dirty="0" smtClean="0"/>
              <a:t>Thu	82 		Thu 	85		Thu	87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Fri </a:t>
            </a:r>
            <a:r>
              <a:rPr lang="en-US" sz="2400" dirty="0" smtClean="0"/>
              <a:t>	90 		Fri 	92 		Fri	96</a:t>
            </a:r>
            <a:endParaRPr lang="en-US" sz="2400" dirty="0"/>
          </a:p>
          <a:p>
            <a:pPr marL="0" indent="0">
              <a:buNone/>
            </a:pPr>
            <a:r>
              <a:rPr lang="da-DK" sz="2400" dirty="0"/>
              <a:t>Sat </a:t>
            </a:r>
            <a:r>
              <a:rPr lang="da-DK" sz="2400" dirty="0" smtClean="0"/>
              <a:t>	98 		Sat 	100		Sat	103</a:t>
            </a:r>
            <a:endParaRPr lang="da-DK" sz="2400" dirty="0"/>
          </a:p>
          <a:p>
            <a:pPr marL="0" indent="0">
              <a:buNone/>
            </a:pPr>
            <a:r>
              <a:rPr lang="fi-FI" sz="2400" dirty="0"/>
              <a:t>Sun </a:t>
            </a:r>
            <a:r>
              <a:rPr lang="fi-FI" sz="2400" dirty="0" smtClean="0"/>
              <a:t>	90 		Sun 	93		Sun	92</a:t>
            </a:r>
            <a:endParaRPr lang="fi-FI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>
                <a:solidFill>
                  <a:prstClr val="black"/>
                </a:solidFill>
              </a:rPr>
              <a:pPr/>
              <a:t>1</a:t>
            </a:fld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13855" y="645696"/>
            <a:ext cx="9144000" cy="0"/>
          </a:xfrm>
          <a:prstGeom prst="line">
            <a:avLst/>
          </a:prstGeom>
          <a:ln w="762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8389937" y="4267200"/>
            <a:ext cx="11430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MEhsanSaeed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8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629784"/>
              </p:ext>
            </p:extLst>
          </p:nvPr>
        </p:nvGraphicFramePr>
        <p:xfrm>
          <a:off x="699449" y="421340"/>
          <a:ext cx="2281187" cy="640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Day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Customers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(a)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Mon</a:t>
                      </a:r>
                      <a:endParaRPr lang="en-US" sz="1600" b="1" dirty="0"/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Mon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7034"/>
            <a:ext cx="5486400" cy="54864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CMA – Seasonal </a:t>
            </a:r>
            <a:r>
              <a:rPr lang="en-US" sz="2800" b="1" dirty="0">
                <a:solidFill>
                  <a:srgbClr val="FF0000"/>
                </a:solidFill>
              </a:rPr>
              <a:t>Indices … </a:t>
            </a:r>
            <a:r>
              <a:rPr lang="en-US" sz="2800" b="1" dirty="0" smtClean="0">
                <a:solidFill>
                  <a:srgbClr val="FF0000"/>
                </a:solidFill>
              </a:rPr>
              <a:t>2/3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78240" y="6487189"/>
            <a:ext cx="365760" cy="365125"/>
          </a:xfrm>
        </p:spPr>
        <p:txBody>
          <a:bodyPr/>
          <a:lstStyle/>
          <a:p>
            <a:pPr algn="l"/>
            <a:fld id="{B6F15528-21DE-4FAA-801E-634DDDAF4B2B}" type="slidenum">
              <a:rPr lang="en-US" b="1" smtClean="0">
                <a:solidFill>
                  <a:prstClr val="black"/>
                </a:solidFill>
              </a:rPr>
              <a:pPr algn="l"/>
              <a:t>2</a:t>
            </a:fld>
            <a:endParaRPr 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75831"/>
              </p:ext>
            </p:extLst>
          </p:nvPr>
        </p:nvGraphicFramePr>
        <p:xfrm>
          <a:off x="6343937" y="775647"/>
          <a:ext cx="20574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Day (Season)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Mean Index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Mon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9000" y="6519633"/>
            <a:ext cx="11430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MEhsanSaeed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62049" y="4128448"/>
            <a:ext cx="2209799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Index of 1.0 might mean a certain number, amount or quantity of Resources required to run the restaurant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31558"/>
              </p:ext>
            </p:extLst>
          </p:nvPr>
        </p:nvGraphicFramePr>
        <p:xfrm>
          <a:off x="2979761" y="416256"/>
          <a:ext cx="2974206" cy="640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7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CMA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(k=7)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Daily Index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(c)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a÷c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</a:t>
                      </a: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 rot="5400000">
            <a:off x="2046117" y="1798320"/>
            <a:ext cx="1920240" cy="457200"/>
          </a:xfrm>
          <a:prstGeom prst="triangle">
            <a:avLst/>
          </a:prstGeom>
          <a:solidFill>
            <a:srgbClr val="FF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5226"/>
              </p:ext>
            </p:extLst>
          </p:nvPr>
        </p:nvGraphicFramePr>
        <p:xfrm>
          <a:off x="113481" y="1116992"/>
          <a:ext cx="2281187" cy="558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Day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Customers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(a)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>
                    <a:lnB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B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FF"/>
                          </a:solidFill>
                        </a:rPr>
                        <a:t>Fri</a:t>
                      </a:r>
                      <a:endParaRPr lang="en-US" sz="1600" b="1" dirty="0">
                        <a:solidFill>
                          <a:srgbClr val="0000FF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7034"/>
            <a:ext cx="5486400" cy="54864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CMA – Seasonal </a:t>
            </a:r>
            <a:r>
              <a:rPr lang="en-US" sz="2800" b="1" dirty="0">
                <a:solidFill>
                  <a:srgbClr val="FF0000"/>
                </a:solidFill>
              </a:rPr>
              <a:t>Indices … </a:t>
            </a:r>
            <a:r>
              <a:rPr lang="en-US" sz="2800" b="1" dirty="0" smtClean="0">
                <a:solidFill>
                  <a:srgbClr val="FF0000"/>
                </a:solidFill>
              </a:rPr>
              <a:t>3/3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78240" y="6487189"/>
            <a:ext cx="365760" cy="365125"/>
          </a:xfrm>
        </p:spPr>
        <p:txBody>
          <a:bodyPr/>
          <a:lstStyle/>
          <a:p>
            <a:pPr algn="l"/>
            <a:fld id="{B6F15528-21DE-4FAA-801E-634DDDAF4B2B}" type="slidenum">
              <a:rPr lang="en-US" b="1" smtClean="0">
                <a:solidFill>
                  <a:prstClr val="black"/>
                </a:solidFill>
              </a:rPr>
              <a:pPr algn="l"/>
              <a:t>3</a:t>
            </a:fld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9000" y="6519633"/>
            <a:ext cx="11430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MEhsanSaeed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previous example, if the restaurant is closed on Monday, then k would become even (=6) and seasonal indices would be worked out as follows: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71112"/>
              </p:ext>
            </p:extLst>
          </p:nvPr>
        </p:nvGraphicFramePr>
        <p:xfrm>
          <a:off x="2399481" y="1269823"/>
          <a:ext cx="1487103" cy="530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7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CMA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(k=6)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(c)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514527"/>
              </p:ext>
            </p:extLst>
          </p:nvPr>
        </p:nvGraphicFramePr>
        <p:xfrm>
          <a:off x="3893779" y="1109032"/>
          <a:ext cx="2974206" cy="558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7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7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CMA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(k=2)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Daily Index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(d)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a÷d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83.08</a:t>
                      </a:r>
                    </a:p>
                  </a:txBody>
                  <a:tcPr marL="0" marR="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1.08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82.83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</a:t>
                      </a: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50555"/>
              </p:ext>
            </p:extLst>
          </p:nvPr>
        </p:nvGraphicFramePr>
        <p:xfrm>
          <a:off x="6996752" y="1676577"/>
          <a:ext cx="2057400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Day (Season)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Mean Index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Tue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Wed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Thu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Fri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Sun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Isosceles Triangle 3"/>
          <p:cNvSpPr/>
          <p:nvPr/>
        </p:nvSpPr>
        <p:spPr>
          <a:xfrm rot="5400000">
            <a:off x="3679641" y="2542760"/>
            <a:ext cx="548640" cy="365760"/>
          </a:xfrm>
          <a:prstGeom prst="triangle">
            <a:avLst/>
          </a:prstGeom>
          <a:solidFill>
            <a:srgbClr val="FF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 rot="5400000">
            <a:off x="1487399" y="2382402"/>
            <a:ext cx="1645920" cy="376764"/>
          </a:xfrm>
          <a:prstGeom prst="triangle">
            <a:avLst/>
          </a:prstGeom>
          <a:solidFill>
            <a:srgbClr val="FF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9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10595</TotalTime>
  <Words>365</Words>
  <Application>Microsoft Office PowerPoint</Application>
  <PresentationFormat>On-screen Show (4:3)</PresentationFormat>
  <Paragraphs>219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3_Office Theme</vt:lpstr>
      <vt:lpstr>CMA – Seasonal Indices … 1/3</vt:lpstr>
      <vt:lpstr>CMA – Seasonal Indices … 2/3</vt:lpstr>
      <vt:lpstr>CMA – Seasonal Indices … 3/3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BU’s HEC Ranking</dc:title>
  <dc:creator>Pro-Rector</dc:creator>
  <cp:lastModifiedBy>AAA</cp:lastModifiedBy>
  <cp:revision>1301</cp:revision>
  <cp:lastPrinted>2014-09-05T12:27:57Z</cp:lastPrinted>
  <dcterms:created xsi:type="dcterms:W3CDTF">2006-08-16T00:00:00Z</dcterms:created>
  <dcterms:modified xsi:type="dcterms:W3CDTF">2016-11-17T03:34:38Z</dcterms:modified>
</cp:coreProperties>
</file>